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3"/>
  </p:notesMasterIdLst>
  <p:sldIdLst>
    <p:sldId id="256" r:id="rId2"/>
    <p:sldId id="273" r:id="rId3"/>
    <p:sldId id="257" r:id="rId4"/>
    <p:sldId id="258" r:id="rId5"/>
    <p:sldId id="259" r:id="rId6"/>
    <p:sldId id="260" r:id="rId7"/>
    <p:sldId id="269" r:id="rId8"/>
    <p:sldId id="270" r:id="rId9"/>
    <p:sldId id="271" r:id="rId10"/>
    <p:sldId id="274" r:id="rId11"/>
    <p:sldId id="265" r:id="rId12"/>
    <p:sldId id="266" r:id="rId13"/>
    <p:sldId id="267" r:id="rId14"/>
    <p:sldId id="268" r:id="rId15"/>
    <p:sldId id="272" r:id="rId16"/>
    <p:sldId id="275" r:id="rId17"/>
    <p:sldId id="276" r:id="rId18"/>
    <p:sldId id="277" r:id="rId19"/>
    <p:sldId id="261" r:id="rId20"/>
    <p:sldId id="262" r:id="rId21"/>
    <p:sldId id="26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B72BE9-E5E0-41F9-97C2-38144E746247}" type="datetimeFigureOut">
              <a:rPr lang="en-US" smtClean="0"/>
              <a:pPr/>
              <a:t>7/17/2011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A0C40D-320F-4408-8DAC-92856D61980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do we pick these words?</a:t>
            </a:r>
            <a:r>
              <a:rPr lang="en-US" baseline="0" dirty="0" smtClean="0"/>
              <a:t> Criteria:</a:t>
            </a:r>
            <a:endParaRPr lang="en-US" dirty="0"/>
          </a:p>
        </p:txBody>
      </p:sp>
      <p:sp>
        <p:nvSpPr>
          <p:cNvPr id="4" name="Slide Number Placeholder 3"/>
          <p:cNvSpPr>
            <a:spLocks noGrp="1"/>
          </p:cNvSpPr>
          <p:nvPr>
            <p:ph type="sldNum" sz="quarter" idx="10"/>
          </p:nvPr>
        </p:nvSpPr>
        <p:spPr/>
        <p:txBody>
          <a:bodyPr/>
          <a:lstStyle/>
          <a:p>
            <a:fld id="{3FA0C40D-320F-4408-8DAC-92856D61980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Make purpose clear. </a:t>
            </a:r>
            <a:r>
              <a:rPr lang="en-US" smtClean="0"/>
              <a:t>Find mood in reading.</a:t>
            </a:r>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Critical literacy – modifying</a:t>
            </a:r>
            <a:r>
              <a:rPr lang="en-US" baseline="0" dirty="0" smtClean="0"/>
              <a:t> text; creativity – imagination; </a:t>
            </a:r>
            <a:r>
              <a:rPr lang="en-US" baseline="0" dirty="0" err="1" smtClean="0"/>
              <a:t>google</a:t>
            </a:r>
            <a:r>
              <a:rPr lang="en-US" baseline="0" dirty="0" smtClean="0"/>
              <a:t> scholar; 1</a:t>
            </a:r>
            <a:r>
              <a:rPr lang="en-US" baseline="30000" dirty="0" smtClean="0"/>
              <a:t>st</a:t>
            </a:r>
            <a:r>
              <a:rPr lang="en-US" baseline="0" dirty="0" smtClean="0"/>
              <a:t> sentence – just what it is and then why it works.</a:t>
            </a:r>
            <a:endParaRPr lang="en-US" dirty="0"/>
          </a:p>
        </p:txBody>
      </p:sp>
      <p:sp>
        <p:nvSpPr>
          <p:cNvPr id="4" name="Slide Number Placeholder 3"/>
          <p:cNvSpPr>
            <a:spLocks noGrp="1"/>
          </p:cNvSpPr>
          <p:nvPr>
            <p:ph type="sldNum" sz="quarter" idx="10"/>
          </p:nvPr>
        </p:nvSpPr>
        <p:spPr/>
        <p:txBody>
          <a:bodyPr/>
          <a:lstStyle/>
          <a:p>
            <a:fld id="{3FA0C40D-320F-4408-8DAC-92856D61980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do you think writers know what to write? Inspiration?</a:t>
            </a:r>
            <a:r>
              <a:rPr lang="en-US" baseline="0" dirty="0" smtClean="0"/>
              <a:t> Do other works inspire other texts? Put up pictures</a:t>
            </a:r>
            <a:endParaRPr lang="en-US" dirty="0"/>
          </a:p>
        </p:txBody>
      </p:sp>
      <p:sp>
        <p:nvSpPr>
          <p:cNvPr id="4" name="Slide Number Placeholder 3"/>
          <p:cNvSpPr>
            <a:spLocks noGrp="1"/>
          </p:cNvSpPr>
          <p:nvPr>
            <p:ph type="sldNum" sz="quarter" idx="10"/>
          </p:nvPr>
        </p:nvSpPr>
        <p:spPr/>
        <p:txBody>
          <a:bodyPr/>
          <a:lstStyle/>
          <a:p>
            <a:fld id="{3FA0C40D-320F-4408-8DAC-92856D61980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Move student work before</a:t>
            </a:r>
            <a:r>
              <a:rPr lang="en-US" baseline="0" dirty="0" smtClean="0"/>
              <a:t> examples with street signs.</a:t>
            </a:r>
            <a:endParaRPr lang="en-US" dirty="0"/>
          </a:p>
        </p:txBody>
      </p:sp>
      <p:sp>
        <p:nvSpPr>
          <p:cNvPr id="4" name="Slide Number Placeholder 3"/>
          <p:cNvSpPr>
            <a:spLocks noGrp="1"/>
          </p:cNvSpPr>
          <p:nvPr>
            <p:ph type="sldNum" sz="quarter" idx="10"/>
          </p:nvPr>
        </p:nvSpPr>
        <p:spPr/>
        <p:txBody>
          <a:bodyPr/>
          <a:lstStyle/>
          <a:p>
            <a:fld id="{3FA0C40D-320F-4408-8DAC-92856D61980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FA0C40D-320F-4408-8DAC-92856D61980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32A2762-42B4-46D9-8B0C-48086F6AA71C}" type="datetimeFigureOut">
              <a:rPr lang="en-US" smtClean="0"/>
              <a:pPr/>
              <a:t>7/17/2011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F59E453-8E91-4040-8E80-7F7BCBB2D07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2A2762-42B4-46D9-8B0C-48086F6AA71C}" type="datetimeFigureOut">
              <a:rPr lang="en-US" smtClean="0"/>
              <a:pPr/>
              <a:t>7/17/2011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9E453-8E91-4040-8E80-7F7BCBB2D07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2A2762-42B4-46D9-8B0C-48086F6AA71C}" type="datetimeFigureOut">
              <a:rPr lang="en-US" smtClean="0"/>
              <a:pPr/>
              <a:t>7/17/2011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9E453-8E91-4040-8E80-7F7BCBB2D0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2A2762-42B4-46D9-8B0C-48086F6AA71C}" type="datetimeFigureOut">
              <a:rPr lang="en-US" smtClean="0"/>
              <a:pPr/>
              <a:t>7/17/2011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9E453-8E91-4040-8E80-7F7BCBB2D0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32A2762-42B4-46D9-8B0C-48086F6AA71C}" type="datetimeFigureOut">
              <a:rPr lang="en-US" smtClean="0"/>
              <a:pPr/>
              <a:t>7/17/2011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9E453-8E91-4040-8E80-7F7BCBB2D07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2A2762-42B4-46D9-8B0C-48086F6AA71C}" type="datetimeFigureOut">
              <a:rPr lang="en-US" smtClean="0"/>
              <a:pPr/>
              <a:t>7/17/2011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9E453-8E91-4040-8E80-7F7BCBB2D0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32A2762-42B4-46D9-8B0C-48086F6AA71C}" type="datetimeFigureOut">
              <a:rPr lang="en-US" smtClean="0"/>
              <a:pPr/>
              <a:t>7/17/2011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9E453-8E91-4040-8E80-7F7BCBB2D0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32A2762-42B4-46D9-8B0C-48086F6AA71C}" type="datetimeFigureOut">
              <a:rPr lang="en-US" smtClean="0"/>
              <a:pPr/>
              <a:t>7/17/2011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9E453-8E91-4040-8E80-7F7BCBB2D0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2A2762-42B4-46D9-8B0C-48086F6AA71C}" type="datetimeFigureOut">
              <a:rPr lang="en-US" smtClean="0"/>
              <a:pPr/>
              <a:t>7/17/2011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9E453-8E91-4040-8E80-7F7BCBB2D0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2A2762-42B4-46D9-8B0C-48086F6AA71C}" type="datetimeFigureOut">
              <a:rPr lang="en-US" smtClean="0"/>
              <a:pPr/>
              <a:t>7/17/2011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9E453-8E91-4040-8E80-7F7BCBB2D07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32A2762-42B4-46D9-8B0C-48086F6AA71C}" type="datetimeFigureOut">
              <a:rPr lang="en-US" smtClean="0"/>
              <a:pPr/>
              <a:t>7/17/2011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F59E453-8E91-4040-8E80-7F7BCBB2D07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32A2762-42B4-46D9-8B0C-48086F6AA71C}" type="datetimeFigureOut">
              <a:rPr lang="en-US" smtClean="0"/>
              <a:pPr/>
              <a:t>7/17/2011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F59E453-8E91-4040-8E80-7F7BCBB2D07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jvwpisi2011.wikispaces.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jvwpisi2011.wikispaces.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jvwpisi2011.wikispaces.com/Whole+Class+Poe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brainyquote.com/quotes/authors/v/voltaire.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1371600"/>
            <a:ext cx="8229600" cy="762000"/>
          </a:xfrm>
        </p:spPr>
        <p:txBody>
          <a:bodyPr>
            <a:normAutofit fontScale="90000"/>
          </a:bodyPr>
          <a:lstStyle/>
          <a:p>
            <a:r>
              <a:rPr lang="en-US" dirty="0" smtClean="0"/>
              <a:t>Welcome!</a:t>
            </a:r>
            <a:endParaRPr lang="en-US" dirty="0"/>
          </a:p>
        </p:txBody>
      </p:sp>
      <p:sp>
        <p:nvSpPr>
          <p:cNvPr id="3" name="Subtitle 2"/>
          <p:cNvSpPr>
            <a:spLocks noGrp="1"/>
          </p:cNvSpPr>
          <p:nvPr>
            <p:ph type="subTitle" idx="1"/>
          </p:nvPr>
        </p:nvSpPr>
        <p:spPr>
          <a:xfrm>
            <a:off x="1371600" y="2133600"/>
            <a:ext cx="6400800" cy="3733800"/>
          </a:xfrm>
        </p:spPr>
        <p:txBody>
          <a:bodyPr>
            <a:normAutofit/>
          </a:bodyPr>
          <a:lstStyle/>
          <a:p>
            <a:r>
              <a:rPr lang="en-US" dirty="0" smtClean="0"/>
              <a:t>Please go to the SJVWP ISI 2011 Wiki: </a:t>
            </a:r>
            <a:r>
              <a:rPr lang="en-US" dirty="0" smtClean="0">
                <a:hlinkClick r:id="rId3"/>
              </a:rPr>
              <a:t>http://sjvwpisi2011.wikispaces.com</a:t>
            </a:r>
            <a:endParaRPr lang="en-US" dirty="0" smtClean="0"/>
          </a:p>
          <a:p>
            <a:r>
              <a:rPr lang="en-US" dirty="0" smtClean="0"/>
              <a:t>Click on “Teaching Demonstration Lessons” on the left hand side.</a:t>
            </a:r>
          </a:p>
          <a:p>
            <a:r>
              <a:rPr lang="en-US" dirty="0" smtClean="0"/>
              <a:t>Click on “Kim Minard Demonstration Lesson”</a:t>
            </a:r>
          </a:p>
          <a:p>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Choosing </a:t>
            </a:r>
            <a:r>
              <a:rPr lang="en-US" dirty="0" smtClean="0"/>
              <a:t>Words for Found Poetry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When choosing words for found poetry, keep the following in mind:</a:t>
            </a:r>
          </a:p>
          <a:p>
            <a:pPr lvl="1"/>
            <a:r>
              <a:rPr lang="en-US" b="1" dirty="0" smtClean="0"/>
              <a:t>Specific</a:t>
            </a:r>
            <a:r>
              <a:rPr lang="en-US" dirty="0" smtClean="0"/>
              <a:t> – choose words that make it easy for the audience understand the </a:t>
            </a:r>
            <a:r>
              <a:rPr lang="en-US" i="1" dirty="0" smtClean="0"/>
              <a:t>tone</a:t>
            </a:r>
            <a:r>
              <a:rPr lang="en-US" dirty="0" smtClean="0"/>
              <a:t> of the piece.</a:t>
            </a:r>
          </a:p>
          <a:p>
            <a:pPr lvl="1"/>
            <a:r>
              <a:rPr lang="en-US" b="1" dirty="0" smtClean="0"/>
              <a:t>Striking</a:t>
            </a:r>
            <a:r>
              <a:rPr lang="en-US" dirty="0" smtClean="0"/>
              <a:t> – choose </a:t>
            </a:r>
            <a:r>
              <a:rPr lang="en-US" i="1" dirty="0" smtClean="0"/>
              <a:t>emotional</a:t>
            </a:r>
            <a:r>
              <a:rPr lang="en-US" dirty="0" smtClean="0"/>
              <a:t> words that will linger in the reader’s mind.</a:t>
            </a:r>
          </a:p>
          <a:p>
            <a:pPr lvl="1"/>
            <a:r>
              <a:rPr lang="en-US" b="1" dirty="0" smtClean="0"/>
              <a:t>Appropriate</a:t>
            </a:r>
            <a:r>
              <a:rPr lang="en-US" dirty="0" smtClean="0"/>
              <a:t> – make sure your words are relevant to the piece and audience.</a:t>
            </a:r>
          </a:p>
          <a:p>
            <a:pPr lvl="1"/>
            <a:r>
              <a:rPr lang="en-US" b="1" dirty="0" smtClean="0"/>
              <a:t>Lively</a:t>
            </a:r>
            <a:r>
              <a:rPr lang="en-US" dirty="0" smtClean="0"/>
              <a:t> – verbs that are lively add energy while specific nouns add depth to the piece.</a:t>
            </a:r>
          </a:p>
          <a:p>
            <a:pPr lvl="1"/>
            <a:r>
              <a:rPr lang="en-US" b="1" dirty="0" smtClean="0"/>
              <a:t>Enhance</a:t>
            </a:r>
            <a:r>
              <a:rPr lang="en-US" dirty="0" smtClean="0"/>
              <a:t> – choose words that enhance the </a:t>
            </a:r>
            <a:r>
              <a:rPr lang="en-US" i="1" dirty="0" smtClean="0"/>
              <a:t>emotion</a:t>
            </a:r>
            <a:r>
              <a:rPr lang="en-US" dirty="0" smtClean="0"/>
              <a:t> and </a:t>
            </a:r>
            <a:r>
              <a:rPr lang="en-US" i="1" dirty="0" smtClean="0"/>
              <a:t>mood</a:t>
            </a:r>
            <a:r>
              <a:rPr lang="en-US" dirty="0" smtClean="0"/>
              <a:t> of the piece.</a:t>
            </a:r>
          </a:p>
          <a:p>
            <a:pPr lvl="1"/>
            <a:r>
              <a:rPr lang="en-US" b="1" dirty="0" smtClean="0"/>
              <a:t>Precision</a:t>
            </a:r>
            <a:r>
              <a:rPr lang="en-US" dirty="0" smtClean="0"/>
              <a:t> – this shows that you have taken care to use words in just the right spot in your poem.</a:t>
            </a:r>
          </a:p>
          <a:p>
            <a:pPr lvl="1"/>
            <a:endParaRPr lang="en-US" dirty="0" smtClean="0"/>
          </a:p>
          <a:p>
            <a:pPr lvl="1">
              <a:buNone/>
            </a:pPr>
            <a:r>
              <a:rPr lang="en-US" i="1" dirty="0" smtClean="0"/>
              <a:t>**Taken </a:t>
            </a:r>
            <a:r>
              <a:rPr lang="en-US" i="1" dirty="0" smtClean="0"/>
              <a:t>from </a:t>
            </a:r>
            <a:r>
              <a:rPr lang="en-US" i="1" dirty="0" err="1" smtClean="0"/>
              <a:t>Culham’s</a:t>
            </a:r>
            <a:r>
              <a:rPr lang="en-US" i="1" dirty="0" smtClean="0"/>
              <a:t> </a:t>
            </a:r>
            <a:r>
              <a:rPr lang="en-US" i="1" u="sng" dirty="0" smtClean="0"/>
              <a:t>6+1 </a:t>
            </a:r>
            <a:r>
              <a:rPr lang="en-US" i="1" u="sng" dirty="0" smtClean="0"/>
              <a:t>Traits of Writing </a:t>
            </a:r>
            <a:r>
              <a:rPr lang="en-US" i="1" dirty="0" smtClean="0"/>
              <a:t>and altered</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Example Using Street Signs</a:t>
            </a:r>
            <a:endParaRPr lang="en-US" dirty="0"/>
          </a:p>
        </p:txBody>
      </p:sp>
      <p:sp>
        <p:nvSpPr>
          <p:cNvPr id="4" name="Content Placeholder 3"/>
          <p:cNvSpPr>
            <a:spLocks noGrp="1"/>
          </p:cNvSpPr>
          <p:nvPr>
            <p:ph sz="half" idx="1"/>
          </p:nvPr>
        </p:nvSpPr>
        <p:spPr>
          <a:xfrm>
            <a:off x="2209800" y="1920085"/>
            <a:ext cx="2514600" cy="4434840"/>
          </a:xfrm>
        </p:spPr>
        <p:txBody>
          <a:bodyPr/>
          <a:lstStyle/>
          <a:p>
            <a:r>
              <a:rPr lang="en-US" dirty="0" smtClean="0"/>
              <a:t>Stop	</a:t>
            </a:r>
          </a:p>
          <a:p>
            <a:r>
              <a:rPr lang="en-US" dirty="0" smtClean="0"/>
              <a:t>For Sale	</a:t>
            </a:r>
          </a:p>
          <a:p>
            <a:r>
              <a:rPr lang="en-US" dirty="0" smtClean="0"/>
              <a:t>Yield</a:t>
            </a:r>
            <a:endParaRPr lang="en-US" dirty="0" smtClean="0"/>
          </a:p>
          <a:p>
            <a:r>
              <a:rPr lang="en-US" dirty="0" smtClean="0"/>
              <a:t>Meter</a:t>
            </a:r>
            <a:r>
              <a:rPr lang="en-US" dirty="0" smtClean="0"/>
              <a:t>	</a:t>
            </a:r>
          </a:p>
          <a:p>
            <a:r>
              <a:rPr lang="en-US" dirty="0" smtClean="0"/>
              <a:t>Freeway	</a:t>
            </a:r>
          </a:p>
          <a:p>
            <a:r>
              <a:rPr lang="en-US" dirty="0" smtClean="0"/>
              <a:t>School</a:t>
            </a:r>
          </a:p>
          <a:p>
            <a:endParaRPr lang="en-US" dirty="0" smtClean="0"/>
          </a:p>
          <a:p>
            <a:endParaRPr lang="en-US" dirty="0"/>
          </a:p>
        </p:txBody>
      </p:sp>
      <p:sp>
        <p:nvSpPr>
          <p:cNvPr id="5" name="Content Placeholder 4"/>
          <p:cNvSpPr>
            <a:spLocks noGrp="1"/>
          </p:cNvSpPr>
          <p:nvPr>
            <p:ph sz="half" idx="2"/>
          </p:nvPr>
        </p:nvSpPr>
        <p:spPr>
          <a:xfrm>
            <a:off x="4648200" y="1920085"/>
            <a:ext cx="4038600" cy="4434840"/>
          </a:xfrm>
        </p:spPr>
        <p:txBody>
          <a:bodyPr/>
          <a:lstStyle/>
          <a:p>
            <a:r>
              <a:rPr lang="en-US" dirty="0" smtClean="0"/>
              <a:t>Construction</a:t>
            </a:r>
          </a:p>
          <a:p>
            <a:r>
              <a:rPr lang="en-US" dirty="0" smtClean="0"/>
              <a:t>Accident	</a:t>
            </a:r>
          </a:p>
          <a:p>
            <a:r>
              <a:rPr lang="en-US" dirty="0" smtClean="0"/>
              <a:t>Avenue	</a:t>
            </a:r>
          </a:p>
          <a:p>
            <a:r>
              <a:rPr lang="en-US" dirty="0" smtClean="0"/>
              <a:t>On ramp	</a:t>
            </a:r>
          </a:p>
          <a:p>
            <a:r>
              <a:rPr lang="en-US" dirty="0" smtClean="0"/>
              <a:t>Beware	</a:t>
            </a:r>
          </a:p>
          <a:p>
            <a:r>
              <a:rPr lang="en-US" dirty="0" smtClean="0"/>
              <a:t>Children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990600"/>
            <a:ext cx="8229600" cy="5334000"/>
          </a:xfrm>
        </p:spPr>
        <p:txBody>
          <a:bodyPr/>
          <a:lstStyle/>
          <a:p>
            <a:pPr algn="ctr">
              <a:buNone/>
            </a:pPr>
            <a:r>
              <a:rPr lang="en-US" b="1" dirty="0" smtClean="0">
                <a:solidFill>
                  <a:schemeClr val="accent2">
                    <a:lumMod val="75000"/>
                  </a:schemeClr>
                </a:solidFill>
              </a:rPr>
              <a:t>Accident</a:t>
            </a:r>
            <a:r>
              <a:rPr lang="en-US" dirty="0" smtClean="0"/>
              <a:t> happened the other day while </a:t>
            </a:r>
          </a:p>
          <a:p>
            <a:pPr algn="ctr">
              <a:buNone/>
            </a:pPr>
            <a:r>
              <a:rPr lang="en-US" dirty="0" smtClean="0"/>
              <a:t>The children were at </a:t>
            </a:r>
            <a:r>
              <a:rPr lang="en-US" b="1" dirty="0" smtClean="0">
                <a:solidFill>
                  <a:schemeClr val="accent2">
                    <a:lumMod val="75000"/>
                  </a:schemeClr>
                </a:solidFill>
              </a:rPr>
              <a:t>school</a:t>
            </a:r>
            <a:r>
              <a:rPr lang="en-US" dirty="0" smtClean="0"/>
              <a:t>.</a:t>
            </a:r>
          </a:p>
          <a:p>
            <a:pPr algn="ctr">
              <a:buNone/>
            </a:pPr>
            <a:r>
              <a:rPr lang="en-US" dirty="0" smtClean="0"/>
              <a:t>I couldn’t </a:t>
            </a:r>
            <a:r>
              <a:rPr lang="en-US" b="1" dirty="0" smtClean="0">
                <a:solidFill>
                  <a:schemeClr val="accent2">
                    <a:lumMod val="75000"/>
                  </a:schemeClr>
                </a:solidFill>
              </a:rPr>
              <a:t>stop</a:t>
            </a:r>
            <a:r>
              <a:rPr lang="en-US" dirty="0" smtClean="0"/>
              <a:t> for the hospital so I kept on</a:t>
            </a:r>
          </a:p>
          <a:p>
            <a:pPr algn="ctr">
              <a:buNone/>
            </a:pPr>
            <a:r>
              <a:rPr lang="en-US" dirty="0" smtClean="0"/>
              <a:t>Cutting the vegetables.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smtClean="0"/>
              <a:t>Example Using </a:t>
            </a:r>
            <a:r>
              <a:rPr lang="en-US" sz="4000" dirty="0" err="1" smtClean="0"/>
              <a:t>Tana</a:t>
            </a:r>
            <a:r>
              <a:rPr lang="en-US" sz="4000" dirty="0" smtClean="0"/>
              <a:t> French’s novel </a:t>
            </a:r>
            <a:r>
              <a:rPr lang="en-US" sz="4000" dirty="0" smtClean="0"/>
              <a:t/>
            </a:r>
            <a:br>
              <a:rPr lang="en-US" sz="4000" dirty="0" smtClean="0"/>
            </a:br>
            <a:r>
              <a:rPr lang="en-US" sz="4000" i="1" dirty="0" smtClean="0"/>
              <a:t>In </a:t>
            </a:r>
            <a:r>
              <a:rPr lang="en-US" sz="4000" i="1" dirty="0" smtClean="0"/>
              <a:t>the Woods</a:t>
            </a:r>
            <a:r>
              <a:rPr lang="en-US" sz="4000" dirty="0" smtClean="0"/>
              <a:t>:</a:t>
            </a:r>
            <a:endParaRPr lang="en-US" sz="4000" dirty="0"/>
          </a:p>
        </p:txBody>
      </p:sp>
      <p:sp>
        <p:nvSpPr>
          <p:cNvPr id="4" name="Content Placeholder 3"/>
          <p:cNvSpPr>
            <a:spLocks noGrp="1"/>
          </p:cNvSpPr>
          <p:nvPr>
            <p:ph sz="half" idx="1"/>
          </p:nvPr>
        </p:nvSpPr>
        <p:spPr>
          <a:xfrm>
            <a:off x="1828800" y="1920085"/>
            <a:ext cx="2667000" cy="4434840"/>
          </a:xfrm>
        </p:spPr>
        <p:txBody>
          <a:bodyPr>
            <a:normAutofit fontScale="92500" lnSpcReduction="20000"/>
          </a:bodyPr>
          <a:lstStyle/>
          <a:p>
            <a:r>
              <a:rPr lang="en-US" dirty="0" smtClean="0"/>
              <a:t>regrettable	</a:t>
            </a:r>
          </a:p>
          <a:p>
            <a:r>
              <a:rPr lang="en-US" dirty="0" smtClean="0"/>
              <a:t>sharply	</a:t>
            </a:r>
          </a:p>
          <a:p>
            <a:r>
              <a:rPr lang="en-US" dirty="0" smtClean="0"/>
              <a:t>lore		</a:t>
            </a:r>
          </a:p>
          <a:p>
            <a:r>
              <a:rPr lang="en-US" dirty="0" smtClean="0"/>
              <a:t>epic		</a:t>
            </a:r>
          </a:p>
          <a:p>
            <a:r>
              <a:rPr lang="en-US" dirty="0" smtClean="0"/>
              <a:t>struck</a:t>
            </a:r>
            <a:r>
              <a:rPr lang="en-US" dirty="0" smtClean="0"/>
              <a:t>	</a:t>
            </a:r>
          </a:p>
          <a:p>
            <a:r>
              <a:rPr lang="en-US" dirty="0" smtClean="0"/>
              <a:t>weakness</a:t>
            </a:r>
          </a:p>
          <a:p>
            <a:r>
              <a:rPr lang="en-US" dirty="0" smtClean="0"/>
              <a:t>fired		</a:t>
            </a:r>
          </a:p>
          <a:p>
            <a:r>
              <a:rPr lang="en-US" dirty="0" smtClean="0"/>
              <a:t>i</a:t>
            </a:r>
            <a:r>
              <a:rPr lang="en-US" dirty="0" smtClean="0"/>
              <a:t>ntense</a:t>
            </a:r>
            <a:r>
              <a:rPr lang="en-US" dirty="0" smtClean="0"/>
              <a:t>	</a:t>
            </a:r>
          </a:p>
          <a:p>
            <a:r>
              <a:rPr lang="en-US" dirty="0" smtClean="0"/>
              <a:t>d</a:t>
            </a:r>
            <a:r>
              <a:rPr lang="en-US" dirty="0" smtClean="0"/>
              <a:t>esire</a:t>
            </a:r>
            <a:r>
              <a:rPr lang="en-US" dirty="0" smtClean="0"/>
              <a:t>	</a:t>
            </a:r>
          </a:p>
          <a:p>
            <a:r>
              <a:rPr lang="en-US" dirty="0" smtClean="0"/>
              <a:t>bloody	</a:t>
            </a:r>
          </a:p>
          <a:p>
            <a:r>
              <a:rPr lang="en-US" dirty="0" smtClean="0"/>
              <a:t>endearing	</a:t>
            </a:r>
          </a:p>
          <a:p>
            <a:endParaRPr lang="en-US" dirty="0"/>
          </a:p>
        </p:txBody>
      </p:sp>
      <p:sp>
        <p:nvSpPr>
          <p:cNvPr id="5" name="Content Placeholder 4"/>
          <p:cNvSpPr>
            <a:spLocks noGrp="1"/>
          </p:cNvSpPr>
          <p:nvPr>
            <p:ph sz="half" idx="2"/>
          </p:nvPr>
        </p:nvSpPr>
        <p:spPr>
          <a:xfrm>
            <a:off x="5638800" y="1920085"/>
            <a:ext cx="3048000" cy="4434840"/>
          </a:xfrm>
        </p:spPr>
        <p:txBody>
          <a:bodyPr>
            <a:normAutofit fontScale="92500" lnSpcReduction="20000"/>
          </a:bodyPr>
          <a:lstStyle/>
          <a:p>
            <a:r>
              <a:rPr lang="en-US" dirty="0" smtClean="0"/>
              <a:t>earnest		</a:t>
            </a:r>
          </a:p>
          <a:p>
            <a:r>
              <a:rPr lang="en-US" dirty="0" smtClean="0"/>
              <a:t>blindly</a:t>
            </a:r>
          </a:p>
          <a:p>
            <a:r>
              <a:rPr lang="en-US" dirty="0" smtClean="0"/>
              <a:t>evidence	</a:t>
            </a:r>
          </a:p>
          <a:p>
            <a:r>
              <a:rPr lang="en-US" dirty="0" smtClean="0"/>
              <a:t>dumb		</a:t>
            </a:r>
          </a:p>
          <a:p>
            <a:r>
              <a:rPr lang="en-US" dirty="0" smtClean="0"/>
              <a:t>pint		</a:t>
            </a:r>
          </a:p>
          <a:p>
            <a:r>
              <a:rPr lang="en-US" dirty="0" smtClean="0"/>
              <a:t>investigation</a:t>
            </a:r>
          </a:p>
          <a:p>
            <a:r>
              <a:rPr lang="en-US" dirty="0" smtClean="0"/>
              <a:t>crawling</a:t>
            </a:r>
          </a:p>
          <a:p>
            <a:r>
              <a:rPr lang="en-US" dirty="0" smtClean="0"/>
              <a:t>sympathy</a:t>
            </a:r>
          </a:p>
          <a:p>
            <a:r>
              <a:rPr lang="en-US" dirty="0" smtClean="0"/>
              <a:t>abrasive	</a:t>
            </a:r>
          </a:p>
          <a:p>
            <a:r>
              <a:rPr lang="en-US" dirty="0" smtClean="0"/>
              <a:t>edge		</a:t>
            </a:r>
          </a:p>
          <a:p>
            <a:r>
              <a:rPr lang="en-US" dirty="0" smtClean="0"/>
              <a:t>damp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838200"/>
            <a:ext cx="8229600" cy="5486400"/>
          </a:xfrm>
        </p:spPr>
        <p:txBody>
          <a:bodyPr>
            <a:normAutofit/>
          </a:bodyPr>
          <a:lstStyle/>
          <a:p>
            <a:pPr algn="ctr">
              <a:buNone/>
            </a:pPr>
            <a:r>
              <a:rPr lang="en-US" sz="2800" b="1" dirty="0" smtClean="0">
                <a:solidFill>
                  <a:schemeClr val="accent2">
                    <a:lumMod val="75000"/>
                  </a:schemeClr>
                </a:solidFill>
              </a:rPr>
              <a:t>Blindly</a:t>
            </a:r>
            <a:r>
              <a:rPr lang="en-US" sz="2800" dirty="0" smtClean="0"/>
              <a:t> we started after</a:t>
            </a:r>
          </a:p>
          <a:p>
            <a:pPr algn="ctr">
              <a:buNone/>
            </a:pPr>
            <a:r>
              <a:rPr lang="en-US" sz="2800" dirty="0" smtClean="0"/>
              <a:t>The rain stopped in </a:t>
            </a:r>
            <a:r>
              <a:rPr lang="en-US" sz="2800" b="1" dirty="0" smtClean="0">
                <a:solidFill>
                  <a:schemeClr val="accent2">
                    <a:lumMod val="75000"/>
                  </a:schemeClr>
                </a:solidFill>
              </a:rPr>
              <a:t>earnest</a:t>
            </a:r>
            <a:r>
              <a:rPr lang="en-US" sz="2800" dirty="0" smtClean="0"/>
              <a:t>.	</a:t>
            </a:r>
          </a:p>
          <a:p>
            <a:pPr algn="ctr">
              <a:buNone/>
            </a:pPr>
            <a:r>
              <a:rPr lang="en-US" sz="2800" dirty="0" smtClean="0"/>
              <a:t>Without </a:t>
            </a:r>
            <a:r>
              <a:rPr lang="en-US" sz="2800" b="1" dirty="0" smtClean="0">
                <a:solidFill>
                  <a:schemeClr val="accent2">
                    <a:lumMod val="75000"/>
                  </a:schemeClr>
                </a:solidFill>
              </a:rPr>
              <a:t>evidence</a:t>
            </a:r>
            <a:r>
              <a:rPr lang="en-US" sz="2800" dirty="0" smtClean="0"/>
              <a:t>, we only had </a:t>
            </a:r>
            <a:r>
              <a:rPr lang="en-US" sz="2800" b="1" dirty="0" smtClean="0">
                <a:solidFill>
                  <a:schemeClr val="accent2">
                    <a:lumMod val="75000"/>
                  </a:schemeClr>
                </a:solidFill>
              </a:rPr>
              <a:t>lore</a:t>
            </a:r>
            <a:endParaRPr lang="en-US" sz="2800" dirty="0" smtClean="0">
              <a:solidFill>
                <a:schemeClr val="accent2">
                  <a:lumMod val="75000"/>
                </a:schemeClr>
              </a:solidFill>
            </a:endParaRPr>
          </a:p>
          <a:p>
            <a:pPr algn="ctr">
              <a:buNone/>
            </a:pPr>
            <a:r>
              <a:rPr lang="en-US" sz="2800" dirty="0" smtClean="0"/>
              <a:t>To build up an </a:t>
            </a:r>
            <a:r>
              <a:rPr lang="en-US" sz="2800" b="1" dirty="0" smtClean="0">
                <a:solidFill>
                  <a:schemeClr val="accent2">
                    <a:lumMod val="75000"/>
                  </a:schemeClr>
                </a:solidFill>
              </a:rPr>
              <a:t>epic</a:t>
            </a:r>
            <a:r>
              <a:rPr lang="en-US" sz="2800" dirty="0" smtClean="0"/>
              <a:t> tale</a:t>
            </a:r>
          </a:p>
          <a:p>
            <a:pPr algn="ctr">
              <a:buNone/>
            </a:pPr>
            <a:r>
              <a:rPr lang="en-US" sz="2800" dirty="0" smtClean="0"/>
              <a:t>Of </a:t>
            </a:r>
            <a:r>
              <a:rPr lang="en-US" sz="2800" b="1" dirty="0" smtClean="0">
                <a:solidFill>
                  <a:schemeClr val="accent2">
                    <a:lumMod val="75000"/>
                  </a:schemeClr>
                </a:solidFill>
              </a:rPr>
              <a:t>bloody</a:t>
            </a:r>
            <a:r>
              <a:rPr lang="en-US" sz="2800" dirty="0" smtClean="0"/>
              <a:t> rampages and </a:t>
            </a:r>
          </a:p>
          <a:p>
            <a:pPr algn="ctr">
              <a:buNone/>
            </a:pPr>
            <a:r>
              <a:rPr lang="en-US" sz="2800" b="1" dirty="0" smtClean="0">
                <a:solidFill>
                  <a:schemeClr val="accent2">
                    <a:lumMod val="75000"/>
                  </a:schemeClr>
                </a:solidFill>
              </a:rPr>
              <a:t>Regrettable</a:t>
            </a:r>
            <a:r>
              <a:rPr lang="en-US" sz="2800" dirty="0" smtClean="0"/>
              <a:t> circumstances.</a:t>
            </a:r>
          </a:p>
          <a:p>
            <a:pPr algn="ctr">
              <a:buNone/>
            </a:pPr>
            <a:r>
              <a:rPr lang="en-US" sz="2800" dirty="0" smtClean="0"/>
              <a:t>We went </a:t>
            </a:r>
            <a:r>
              <a:rPr lang="en-US" sz="2800" b="1" dirty="0" smtClean="0">
                <a:solidFill>
                  <a:schemeClr val="accent2">
                    <a:lumMod val="75000"/>
                  </a:schemeClr>
                </a:solidFill>
              </a:rPr>
              <a:t>crawling</a:t>
            </a:r>
            <a:r>
              <a:rPr lang="en-US" sz="2800" dirty="0" smtClean="0"/>
              <a:t> back in an</a:t>
            </a:r>
          </a:p>
          <a:p>
            <a:pPr algn="ctr">
              <a:buNone/>
            </a:pPr>
            <a:r>
              <a:rPr lang="en-US" sz="2800" b="1" dirty="0" smtClean="0">
                <a:solidFill>
                  <a:schemeClr val="accent2">
                    <a:lumMod val="75000"/>
                  </a:schemeClr>
                </a:solidFill>
              </a:rPr>
              <a:t>Intense</a:t>
            </a:r>
            <a:r>
              <a:rPr lang="en-US" sz="2800" dirty="0" smtClean="0"/>
              <a:t> and </a:t>
            </a:r>
            <a:r>
              <a:rPr lang="en-US" sz="2800" b="1" dirty="0" smtClean="0">
                <a:solidFill>
                  <a:schemeClr val="accent2">
                    <a:lumMod val="75000"/>
                  </a:schemeClr>
                </a:solidFill>
              </a:rPr>
              <a:t>endearing</a:t>
            </a:r>
            <a:r>
              <a:rPr lang="en-US" sz="2800" dirty="0" smtClean="0"/>
              <a:t> way</a:t>
            </a:r>
          </a:p>
          <a:p>
            <a:pPr algn="ctr">
              <a:buNone/>
            </a:pPr>
            <a:r>
              <a:rPr lang="en-US" sz="2800" dirty="0" smtClean="0"/>
              <a:t>But only we saw it that way.</a:t>
            </a:r>
            <a:endParaRPr lang="en-US" sz="2400"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Whole Class Poem</a:t>
            </a:r>
            <a:endParaRPr lang="en-US" dirty="0"/>
          </a:p>
        </p:txBody>
      </p:sp>
      <p:sp>
        <p:nvSpPr>
          <p:cNvPr id="3" name="Content Placeholder 2"/>
          <p:cNvSpPr>
            <a:spLocks noGrp="1"/>
          </p:cNvSpPr>
          <p:nvPr>
            <p:ph idx="1"/>
          </p:nvPr>
        </p:nvSpPr>
        <p:spPr/>
        <p:txBody>
          <a:bodyPr/>
          <a:lstStyle/>
          <a:p>
            <a:r>
              <a:rPr lang="en-US" dirty="0" smtClean="0"/>
              <a:t>You all should already be here:</a:t>
            </a:r>
          </a:p>
          <a:p>
            <a:r>
              <a:rPr lang="en-US" dirty="0" smtClean="0"/>
              <a:t>Please go to the SJVWP ISI 2011 Wiki: </a:t>
            </a:r>
            <a:r>
              <a:rPr lang="en-US" dirty="0" smtClean="0">
                <a:solidFill>
                  <a:srgbClr val="002060"/>
                </a:solidFill>
                <a:hlinkClick r:id="rId3"/>
              </a:rPr>
              <a:t>http://sjvwpisi2011.wikispaces.com</a:t>
            </a:r>
            <a:endParaRPr lang="en-US" dirty="0" smtClean="0">
              <a:solidFill>
                <a:srgbClr val="002060"/>
              </a:solidFill>
            </a:endParaRPr>
          </a:p>
          <a:p>
            <a:r>
              <a:rPr lang="en-US" dirty="0" smtClean="0"/>
              <a:t>Click on “Teaching Demonstration Lessons” on the left hand side.</a:t>
            </a:r>
          </a:p>
          <a:p>
            <a:r>
              <a:rPr lang="en-US" dirty="0" smtClean="0"/>
              <a:t>Click on “Kim Minard Demonstration Lesson.”</a:t>
            </a:r>
          </a:p>
          <a:p>
            <a:endParaRPr lang="en-US" dirty="0" smtClean="0"/>
          </a:p>
          <a:p>
            <a:r>
              <a:rPr lang="en-US" dirty="0" smtClean="0"/>
              <a:t>Click on “Whole Class Reading.”</a:t>
            </a:r>
          </a:p>
          <a:p>
            <a:endParaRPr lang="en-US" dirty="0" smtClean="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b="1" dirty="0" smtClean="0"/>
              <a:t> Whole Class Activity Part 2</a:t>
            </a:r>
            <a:endParaRPr lang="en-US" dirty="0"/>
          </a:p>
        </p:txBody>
      </p:sp>
      <p:sp>
        <p:nvSpPr>
          <p:cNvPr id="3" name="Content Placeholder 2"/>
          <p:cNvSpPr>
            <a:spLocks noGrp="1"/>
          </p:cNvSpPr>
          <p:nvPr>
            <p:ph idx="1"/>
          </p:nvPr>
        </p:nvSpPr>
        <p:spPr/>
        <p:txBody>
          <a:bodyPr/>
          <a:lstStyle/>
          <a:p>
            <a:r>
              <a:rPr lang="en-US" dirty="0" smtClean="0"/>
              <a:t>Let’s </a:t>
            </a:r>
            <a:r>
              <a:rPr lang="en-US" dirty="0" smtClean="0"/>
              <a:t>make a list of at least 20 words that best represent the mood or tone of the story.</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Whole Class Activity Part </a:t>
            </a:r>
            <a:r>
              <a:rPr lang="en-US" b="1" dirty="0" smtClean="0"/>
              <a:t>3</a:t>
            </a:r>
            <a:endParaRPr lang="en-US" dirty="0"/>
          </a:p>
        </p:txBody>
      </p:sp>
      <p:sp>
        <p:nvSpPr>
          <p:cNvPr id="3" name="Content Placeholder 2"/>
          <p:cNvSpPr>
            <a:spLocks noGrp="1"/>
          </p:cNvSpPr>
          <p:nvPr>
            <p:ph idx="1"/>
          </p:nvPr>
        </p:nvSpPr>
        <p:spPr/>
        <p:txBody>
          <a:bodyPr/>
          <a:lstStyle/>
          <a:p>
            <a:r>
              <a:rPr lang="en-US" dirty="0" smtClean="0"/>
              <a:t>In your groups, choose 2 words.  </a:t>
            </a:r>
            <a:r>
              <a:rPr lang="en-US" dirty="0" smtClean="0"/>
              <a:t>Take a few minutes to construct two lines with those two words in your groups. </a:t>
            </a:r>
            <a:endParaRPr lang="en-US" dirty="0" smtClean="0"/>
          </a:p>
          <a:p>
            <a:r>
              <a:rPr lang="en-US" dirty="0" smtClean="0"/>
              <a:t>When </a:t>
            </a:r>
            <a:r>
              <a:rPr lang="en-US" dirty="0" smtClean="0"/>
              <a:t>your group is done, type your two lines onto the wiki </a:t>
            </a:r>
            <a:r>
              <a:rPr lang="en-US" dirty="0" smtClean="0"/>
              <a:t>page titled “Whole Class Poems” – Click on “Kim Minard Demonstration Lesson” then click “Poems”:  </a:t>
            </a:r>
            <a:r>
              <a:rPr lang="en-US" sz="2400" u="sng" dirty="0" smtClean="0">
                <a:hlinkClick r:id="rId3"/>
              </a:rPr>
              <a:t>http://sjvwpisi2011.wikispaces.com/Whole+Class+Poem</a:t>
            </a:r>
            <a:r>
              <a:rPr lang="en-US" sz="2400" dirty="0" smtClean="0"/>
              <a:t> </a:t>
            </a:r>
            <a:endParaRPr lang="en-US" sz="2400" dirty="0" smtClean="0"/>
          </a:p>
          <a:p>
            <a:r>
              <a:rPr lang="en-US" dirty="0" smtClean="0"/>
              <a:t>Please </a:t>
            </a:r>
            <a:r>
              <a:rPr lang="en-US" dirty="0" smtClean="0"/>
              <a:t>be sure no one else is editing at the same time – take turns</a:t>
            </a:r>
            <a:r>
              <a:rPr lang="en-US" dirty="0" smtClean="0"/>
              <a:t>.</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Groups</a:t>
            </a:r>
            <a:endParaRPr lang="en-US" dirty="0"/>
          </a:p>
        </p:txBody>
      </p:sp>
      <p:sp>
        <p:nvSpPr>
          <p:cNvPr id="3" name="Content Placeholder 2"/>
          <p:cNvSpPr>
            <a:spLocks noGrp="1"/>
          </p:cNvSpPr>
          <p:nvPr>
            <p:ph idx="1"/>
          </p:nvPr>
        </p:nvSpPr>
        <p:spPr/>
        <p:txBody>
          <a:bodyPr/>
          <a:lstStyle/>
          <a:p>
            <a:r>
              <a:rPr lang="en-US" dirty="0" smtClean="0"/>
              <a:t>In </a:t>
            </a:r>
            <a:r>
              <a:rPr lang="en-US" dirty="0" smtClean="0"/>
              <a:t>your numbered groups, read the next </a:t>
            </a:r>
            <a:r>
              <a:rPr lang="en-US" dirty="0" smtClean="0"/>
              <a:t>piece in your packet </a:t>
            </a:r>
            <a:r>
              <a:rPr lang="en-US" dirty="0" smtClean="0"/>
              <a:t>together </a:t>
            </a:r>
            <a:r>
              <a:rPr lang="en-US" dirty="0" smtClean="0"/>
              <a:t>(“The Kiss” by Kate Chopin) and</a:t>
            </a:r>
          </a:p>
          <a:p>
            <a:r>
              <a:rPr lang="en-US" dirty="0" smtClean="0"/>
              <a:t>Create </a:t>
            </a:r>
            <a:r>
              <a:rPr lang="en-US" dirty="0" smtClean="0"/>
              <a:t>a list of at least 20 words that best represent the mood or tone of the story.  </a:t>
            </a:r>
            <a:endParaRPr lang="en-US" dirty="0" smtClean="0"/>
          </a:p>
          <a:p>
            <a:r>
              <a:rPr lang="en-US" dirty="0" smtClean="0"/>
              <a:t>From </a:t>
            </a:r>
            <a:r>
              <a:rPr lang="en-US" dirty="0" smtClean="0"/>
              <a:t>that list, </a:t>
            </a:r>
            <a:r>
              <a:rPr lang="en-US" dirty="0" smtClean="0"/>
              <a:t>choose as many words as you would like to create </a:t>
            </a:r>
            <a:r>
              <a:rPr lang="en-US" dirty="0" smtClean="0"/>
              <a:t>a poem. </a:t>
            </a:r>
            <a:endParaRPr lang="en-US" dirty="0" smtClean="0"/>
          </a:p>
          <a:p>
            <a:r>
              <a:rPr lang="en-US" dirty="0" smtClean="0"/>
              <a:t>On the Wiki, you will post your poem.</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229600" cy="743712"/>
          </a:xfrm>
        </p:spPr>
        <p:txBody>
          <a:bodyPr>
            <a:normAutofit fontScale="90000"/>
          </a:bodyPr>
          <a:lstStyle/>
          <a:p>
            <a:pPr algn="ctr"/>
            <a:r>
              <a:rPr lang="en-US" dirty="0" smtClean="0"/>
              <a:t>Rationale</a:t>
            </a:r>
            <a:endParaRPr lang="en-US" dirty="0"/>
          </a:p>
        </p:txBody>
      </p:sp>
      <p:sp>
        <p:nvSpPr>
          <p:cNvPr id="2" name="Content Placeholder 1"/>
          <p:cNvSpPr>
            <a:spLocks noGrp="1"/>
          </p:cNvSpPr>
          <p:nvPr>
            <p:ph idx="1"/>
          </p:nvPr>
        </p:nvSpPr>
        <p:spPr>
          <a:xfrm>
            <a:off x="457200" y="1295400"/>
            <a:ext cx="8229600" cy="5029200"/>
          </a:xfrm>
        </p:spPr>
        <p:txBody>
          <a:bodyPr>
            <a:normAutofit fontScale="85000" lnSpcReduction="10000"/>
          </a:bodyPr>
          <a:lstStyle/>
          <a:p>
            <a:r>
              <a:rPr lang="en-US" dirty="0" smtClean="0"/>
              <a:t>Found poetry is a way for students to capture the mood and tone of a literary (or non-literary) piece by using their own imaginations and creativity.  </a:t>
            </a:r>
            <a:endParaRPr lang="en-US" dirty="0" smtClean="0"/>
          </a:p>
          <a:p>
            <a:r>
              <a:rPr lang="en-US" dirty="0" smtClean="0"/>
              <a:t>Creating </a:t>
            </a:r>
            <a:r>
              <a:rPr lang="en-US" dirty="0" smtClean="0"/>
              <a:t>found poetry out of prose will encourage them to read text more closely and be more conscious of the author’s intent. </a:t>
            </a:r>
            <a:endParaRPr lang="en-US" dirty="0" smtClean="0"/>
          </a:p>
          <a:p>
            <a:r>
              <a:rPr lang="en-US" dirty="0" smtClean="0"/>
              <a:t>When </a:t>
            </a:r>
            <a:r>
              <a:rPr lang="en-US" dirty="0" smtClean="0"/>
              <a:t>students interact with the text, they transact [use personal experiences to shape their personal understanding] with the text in order to comprehend (Rosenblatt.)  </a:t>
            </a:r>
            <a:endParaRPr lang="en-US" dirty="0" smtClean="0"/>
          </a:p>
          <a:p>
            <a:r>
              <a:rPr lang="en-US" dirty="0" smtClean="0"/>
              <a:t>There </a:t>
            </a:r>
            <a:r>
              <a:rPr lang="en-US" dirty="0" smtClean="0"/>
              <a:t>are two types of stances readers take when transacting with a text: aesthetic (emotional &amp; personal perspective) and efferent (factual perspective). </a:t>
            </a:r>
            <a:r>
              <a:rPr lang="en-US" dirty="0" smtClean="0"/>
              <a:t>Readers </a:t>
            </a:r>
            <a:r>
              <a:rPr lang="en-US" dirty="0" smtClean="0"/>
              <a:t>move between the two stances, not relying on one or the other solely.  </a:t>
            </a:r>
            <a:endParaRPr lang="en-US" dirty="0" smtClean="0"/>
          </a:p>
          <a:p>
            <a:r>
              <a:rPr lang="en-US" dirty="0" smtClean="0"/>
              <a:t>The </a:t>
            </a:r>
            <a:r>
              <a:rPr lang="en-US" dirty="0" smtClean="0"/>
              <a:t>reflection encourages the students to look back on what they recast out of the author’s original text and decide how their poetry changed the emotion or mood of the author’s piece. </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Recasting the Text</a:t>
            </a:r>
            <a:endParaRPr lang="en-US" dirty="0"/>
          </a:p>
        </p:txBody>
      </p:sp>
      <p:sp>
        <p:nvSpPr>
          <p:cNvPr id="3" name="Subtitle 2"/>
          <p:cNvSpPr>
            <a:spLocks noGrp="1"/>
          </p:cNvSpPr>
          <p:nvPr>
            <p:ph type="subTitle" idx="1"/>
          </p:nvPr>
        </p:nvSpPr>
        <p:spPr/>
        <p:txBody>
          <a:bodyPr>
            <a:normAutofit/>
          </a:bodyPr>
          <a:lstStyle/>
          <a:p>
            <a:r>
              <a:rPr lang="en-US" dirty="0" smtClean="0"/>
              <a:t>Originality is nothing but judicious imitation. The most original writers borrowed one from another.</a:t>
            </a:r>
            <a:br>
              <a:rPr lang="en-US" dirty="0" smtClean="0"/>
            </a:br>
            <a:r>
              <a:rPr lang="en-US" dirty="0" smtClean="0">
                <a:hlinkClick r:id="rId3" action="ppaction://hlinkfile"/>
              </a:rPr>
              <a:t>Voltaire</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CA Content Standards</a:t>
            </a:r>
            <a:endParaRPr lang="en-US" dirty="0"/>
          </a:p>
        </p:txBody>
      </p:sp>
      <p:sp>
        <p:nvSpPr>
          <p:cNvPr id="2" name="Content Placeholder 1"/>
          <p:cNvSpPr>
            <a:spLocks noGrp="1"/>
          </p:cNvSpPr>
          <p:nvPr>
            <p:ph idx="1"/>
          </p:nvPr>
        </p:nvSpPr>
        <p:spPr/>
        <p:txBody>
          <a:bodyPr>
            <a:normAutofit lnSpcReduction="10000"/>
          </a:bodyPr>
          <a:lstStyle/>
          <a:p>
            <a:r>
              <a:rPr lang="en-US" b="1" dirty="0" smtClean="0"/>
              <a:t>3.0 Literary Response and Analysis</a:t>
            </a:r>
            <a:endParaRPr lang="en-US" dirty="0" smtClean="0"/>
          </a:p>
          <a:p>
            <a:pPr lvl="1"/>
            <a:r>
              <a:rPr lang="en-US" i="1" dirty="0" smtClean="0"/>
              <a:t>Structural Features of Literature </a:t>
            </a:r>
          </a:p>
          <a:p>
            <a:pPr lvl="2"/>
            <a:r>
              <a:rPr lang="en-US" dirty="0" smtClean="0"/>
              <a:t>3.1 Analyze characteristics of subgenres (e.g., satire, parody, allegory, pastoral) that are used in poetry, prose, plays, novels, short stories, essays, and other basic genres.</a:t>
            </a:r>
          </a:p>
          <a:p>
            <a:pPr lvl="2"/>
            <a:r>
              <a:rPr lang="en-US" dirty="0" smtClean="0"/>
              <a:t>3.3 Analyze the ways in which irony, tone, mood, the author’s style, and the “sound” of language achieve specific rhetorical or aesthetic purposes or both. </a:t>
            </a:r>
          </a:p>
          <a:p>
            <a:pPr>
              <a:buNone/>
            </a:pPr>
            <a:endParaRPr lang="en-US" sz="1100" dirty="0" smtClean="0"/>
          </a:p>
          <a:p>
            <a:r>
              <a:rPr lang="en-US" b="1" dirty="0" smtClean="0"/>
              <a:t>1.0 Writing Strategies</a:t>
            </a:r>
            <a:endParaRPr lang="en-US" dirty="0" smtClean="0"/>
          </a:p>
          <a:p>
            <a:pPr lvl="1"/>
            <a:r>
              <a:rPr lang="en-US" i="1" dirty="0" smtClean="0"/>
              <a:t>Organization and focus</a:t>
            </a:r>
            <a:endParaRPr lang="en-US" dirty="0" smtClean="0"/>
          </a:p>
          <a:p>
            <a:pPr lvl="2"/>
            <a:r>
              <a:rPr lang="en-US" dirty="0" smtClean="0"/>
              <a:t>1.5 Use language in natural, fresh, and vivid ways to establish a specific tone.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calcmode="lin" valueType="num">
                                      <p:cBhvr additive="base">
                                        <p:cTn id="1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 calcmode="lin" valueType="num">
                                      <p:cBhvr additive="base">
                                        <p:cTn id="2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
                                            <p:txEl>
                                              <p:pRg st="7" end="7"/>
                                            </p:txEl>
                                          </p:spTgt>
                                        </p:tgtEl>
                                        <p:attrNameLst>
                                          <p:attrName>style.visibility</p:attrName>
                                        </p:attrNameLst>
                                      </p:cBhvr>
                                      <p:to>
                                        <p:strVal val="visible"/>
                                      </p:to>
                                    </p:set>
                                    <p:anim calcmode="lin" valueType="num">
                                      <p:cBhvr additive="base">
                                        <p:cTn id="3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Common Core Standards</a:t>
            </a:r>
            <a:endParaRPr lang="en-US" dirty="0"/>
          </a:p>
        </p:txBody>
      </p:sp>
      <p:sp>
        <p:nvSpPr>
          <p:cNvPr id="2" name="Content Placeholder 1"/>
          <p:cNvSpPr>
            <a:spLocks noGrp="1"/>
          </p:cNvSpPr>
          <p:nvPr>
            <p:ph idx="1"/>
          </p:nvPr>
        </p:nvSpPr>
        <p:spPr/>
        <p:txBody>
          <a:bodyPr>
            <a:normAutofit lnSpcReduction="10000"/>
          </a:bodyPr>
          <a:lstStyle/>
          <a:p>
            <a:r>
              <a:rPr lang="en-US" b="1" dirty="0" smtClean="0"/>
              <a:t>Reading Standard</a:t>
            </a:r>
          </a:p>
          <a:p>
            <a:pPr lvl="1"/>
            <a:r>
              <a:rPr lang="en-US" b="1" dirty="0" smtClean="0"/>
              <a:t>4. </a:t>
            </a:r>
            <a:r>
              <a:rPr lang="en-US" dirty="0" smtClean="0"/>
              <a:t>Determine the meaning of words and phrases as they are used in the text, including figurative and connotative meanings; analyze the impact of specific word choices on meaning and tone, including words with multiple meanings or language that is particularly fresh, engaging, or beautiful. (Include Shakespeare as well as other authors.)</a:t>
            </a:r>
          </a:p>
          <a:p>
            <a:r>
              <a:rPr lang="en-US" b="1" dirty="0" smtClean="0"/>
              <a:t>Writing Standard</a:t>
            </a:r>
          </a:p>
          <a:p>
            <a:pPr lvl="1"/>
            <a:r>
              <a:rPr lang="en-US" b="1" dirty="0" smtClean="0"/>
              <a:t>3. d. </a:t>
            </a:r>
            <a:r>
              <a:rPr lang="en-US" dirty="0" smtClean="0"/>
              <a:t>Use precise words and phrases, telling details, and sensory language to convey a vivid picture of the experiences, events, setting, and/or characters.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calcmode="lin" valueType="num">
                                      <p:cBhvr additive="base">
                                        <p:cTn id="2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Monday, July 18, 2011</a:t>
            </a:r>
            <a:endParaRPr lang="en-US" dirty="0"/>
          </a:p>
        </p:txBody>
      </p:sp>
      <p:sp>
        <p:nvSpPr>
          <p:cNvPr id="2" name="Content Placeholder 1"/>
          <p:cNvSpPr>
            <a:spLocks noGrp="1"/>
          </p:cNvSpPr>
          <p:nvPr>
            <p:ph idx="1"/>
          </p:nvPr>
        </p:nvSpPr>
        <p:spPr/>
        <p:txBody>
          <a:bodyPr/>
          <a:lstStyle/>
          <a:p>
            <a:r>
              <a:rPr lang="en-US" b="1" dirty="0" smtClean="0"/>
              <a:t>Objective</a:t>
            </a:r>
            <a:r>
              <a:rPr lang="en-US" dirty="0" smtClean="0"/>
              <a:t>: SWBAT reflect on the recasting of text by creating a found poem.</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0"/>
            <a:ext cx="8229600" cy="780288"/>
          </a:xfrm>
        </p:spPr>
        <p:txBody>
          <a:bodyPr>
            <a:normAutofit fontScale="90000"/>
          </a:bodyPr>
          <a:lstStyle/>
          <a:p>
            <a:pPr algn="ctr"/>
            <a:r>
              <a:rPr lang="en-US" dirty="0" smtClean="0"/>
              <a:t>Journal Write</a:t>
            </a:r>
            <a:endParaRPr lang="en-US" dirty="0"/>
          </a:p>
        </p:txBody>
      </p:sp>
      <p:sp>
        <p:nvSpPr>
          <p:cNvPr id="2" name="Content Placeholder 1"/>
          <p:cNvSpPr>
            <a:spLocks noGrp="1"/>
          </p:cNvSpPr>
          <p:nvPr>
            <p:ph idx="1"/>
          </p:nvPr>
        </p:nvSpPr>
        <p:spPr>
          <a:xfrm>
            <a:off x="457200" y="1447800"/>
            <a:ext cx="8229600" cy="4876800"/>
          </a:xfrm>
        </p:spPr>
        <p:txBody>
          <a:bodyPr/>
          <a:lstStyle/>
          <a:p>
            <a:r>
              <a:rPr lang="en-US" dirty="0" smtClean="0"/>
              <a:t>How do you think writers know what to write? Do other works inspire other texts?</a:t>
            </a:r>
          </a:p>
          <a:p>
            <a:endParaRPr lang="en-US" dirty="0" smtClean="0"/>
          </a:p>
          <a:p>
            <a:endParaRPr lang="en-US" dirty="0"/>
          </a:p>
        </p:txBody>
      </p:sp>
      <p:pic>
        <p:nvPicPr>
          <p:cNvPr id="4" name="Picture 3" descr="Kipling.jpg"/>
          <p:cNvPicPr>
            <a:picLocks noChangeAspect="1"/>
          </p:cNvPicPr>
          <p:nvPr/>
        </p:nvPicPr>
        <p:blipFill>
          <a:blip r:embed="rId3" cstate="print"/>
          <a:stretch>
            <a:fillRect/>
          </a:stretch>
        </p:blipFill>
        <p:spPr>
          <a:xfrm>
            <a:off x="1143000" y="2362200"/>
            <a:ext cx="1676400" cy="2004695"/>
          </a:xfrm>
          <a:prstGeom prst="rect">
            <a:avLst/>
          </a:prstGeom>
        </p:spPr>
      </p:pic>
      <p:pic>
        <p:nvPicPr>
          <p:cNvPr id="5" name="Picture 4" descr="Poe.png"/>
          <p:cNvPicPr>
            <a:picLocks noChangeAspect="1"/>
          </p:cNvPicPr>
          <p:nvPr/>
        </p:nvPicPr>
        <p:blipFill>
          <a:blip r:embed="rId4" cstate="print"/>
          <a:stretch>
            <a:fillRect/>
          </a:stretch>
        </p:blipFill>
        <p:spPr>
          <a:xfrm>
            <a:off x="1295400" y="4495800"/>
            <a:ext cx="1484044" cy="1981200"/>
          </a:xfrm>
          <a:prstGeom prst="rect">
            <a:avLst/>
          </a:prstGeom>
        </p:spPr>
      </p:pic>
      <p:pic>
        <p:nvPicPr>
          <p:cNvPr id="6" name="Picture 5" descr="Ovid.jpg"/>
          <p:cNvPicPr>
            <a:picLocks noChangeAspect="1"/>
          </p:cNvPicPr>
          <p:nvPr/>
        </p:nvPicPr>
        <p:blipFill>
          <a:blip r:embed="rId5" cstate="print"/>
          <a:stretch>
            <a:fillRect/>
          </a:stretch>
        </p:blipFill>
        <p:spPr>
          <a:xfrm>
            <a:off x="6248400" y="2362200"/>
            <a:ext cx="2286000" cy="2667000"/>
          </a:xfrm>
          <a:prstGeom prst="rect">
            <a:avLst/>
          </a:prstGeom>
        </p:spPr>
      </p:pic>
      <p:pic>
        <p:nvPicPr>
          <p:cNvPr id="7" name="Picture 6" descr="grecian urn.jpg"/>
          <p:cNvPicPr>
            <a:picLocks noChangeAspect="1"/>
          </p:cNvPicPr>
          <p:nvPr/>
        </p:nvPicPr>
        <p:blipFill>
          <a:blip r:embed="rId6" cstate="print"/>
          <a:stretch>
            <a:fillRect/>
          </a:stretch>
        </p:blipFill>
        <p:spPr>
          <a:xfrm>
            <a:off x="3429000" y="2362200"/>
            <a:ext cx="2438400" cy="26700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Pair/Share</a:t>
            </a:r>
            <a:endParaRPr lang="en-US" dirty="0"/>
          </a:p>
        </p:txBody>
      </p:sp>
      <p:sp>
        <p:nvSpPr>
          <p:cNvPr id="2" name="Content Placeholder 1"/>
          <p:cNvSpPr>
            <a:spLocks noGrp="1"/>
          </p:cNvSpPr>
          <p:nvPr>
            <p:ph idx="1"/>
          </p:nvPr>
        </p:nvSpPr>
        <p:spPr/>
        <p:txBody>
          <a:bodyPr/>
          <a:lstStyle/>
          <a:p>
            <a:r>
              <a:rPr lang="en-US" dirty="0" smtClean="0"/>
              <a:t>Turn to the person nearest you and briefly share your journal write with them.</a:t>
            </a:r>
          </a:p>
          <a:p>
            <a:r>
              <a:rPr lang="en-US" dirty="0" smtClean="0"/>
              <a:t>Will three volunteers share their journal writes with the class?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Introduction to Found Poetry</a:t>
            </a:r>
            <a:endParaRPr lang="en-US" dirty="0"/>
          </a:p>
        </p:txBody>
      </p:sp>
      <p:sp>
        <p:nvSpPr>
          <p:cNvPr id="2" name="Content Placeholder 1"/>
          <p:cNvSpPr>
            <a:spLocks noGrp="1"/>
          </p:cNvSpPr>
          <p:nvPr>
            <p:ph idx="1"/>
          </p:nvPr>
        </p:nvSpPr>
        <p:spPr/>
        <p:txBody>
          <a:bodyPr>
            <a:normAutofit fontScale="92500" lnSpcReduction="20000"/>
          </a:bodyPr>
          <a:lstStyle/>
          <a:p>
            <a:r>
              <a:rPr lang="en-US" dirty="0" smtClean="0"/>
              <a:t>A found poem takes existing writing and reshapes it, reorders it, and presents it as a poem. Like a collage created from words, found poetry is often made from newspaper articles, street signs, graffiti, speeches, letters, or even other poems. The writer decides how to break up the lines and arrange them on the page.</a:t>
            </a:r>
          </a:p>
          <a:p>
            <a:pPr>
              <a:buNone/>
            </a:pPr>
            <a:endParaRPr lang="en-US" dirty="0" smtClean="0"/>
          </a:p>
          <a:p>
            <a:r>
              <a:rPr lang="en-US" dirty="0" smtClean="0"/>
              <a:t>Traditionally, found poetry uses words from non-literary sources (newspapers, magazines, street signs, etc.) and refashions them into the poetic structure (Poets.org).  I like to allow for additional words of the student’s choosing to be used in the poem and I like to use both literary and non-literary texts with my students.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pPr algn="ctr"/>
            <a:r>
              <a:rPr lang="en-US" dirty="0" smtClean="0"/>
              <a:t>Student Examples from “Night”</a:t>
            </a:r>
            <a:endParaRPr lang="en-US" dirty="0"/>
          </a:p>
        </p:txBody>
      </p:sp>
      <p:pic>
        <p:nvPicPr>
          <p:cNvPr id="4" name="Content Placeholder 3" descr="scan0010.jpg"/>
          <p:cNvPicPr>
            <a:picLocks noGrp="1" noChangeAspect="1"/>
          </p:cNvPicPr>
          <p:nvPr>
            <p:ph idx="1"/>
          </p:nvPr>
        </p:nvPicPr>
        <p:blipFill>
          <a:blip r:embed="rId3" cstate="print"/>
          <a:stretch>
            <a:fillRect/>
          </a:stretch>
        </p:blipFill>
        <p:spPr>
          <a:xfrm>
            <a:off x="2438400" y="1245193"/>
            <a:ext cx="3756878" cy="507940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an0011.jpg"/>
          <p:cNvPicPr>
            <a:picLocks noGrp="1" noChangeAspect="1"/>
          </p:cNvPicPr>
          <p:nvPr>
            <p:ph idx="1"/>
          </p:nvPr>
        </p:nvPicPr>
        <p:blipFill>
          <a:blip r:embed="rId3" cstate="print"/>
          <a:stretch>
            <a:fillRect/>
          </a:stretch>
        </p:blipFill>
        <p:spPr>
          <a:xfrm>
            <a:off x="2514600" y="838200"/>
            <a:ext cx="4240285" cy="54864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an0012.jpg"/>
          <p:cNvPicPr>
            <a:picLocks noGrp="1" noChangeAspect="1"/>
          </p:cNvPicPr>
          <p:nvPr>
            <p:ph idx="1"/>
          </p:nvPr>
        </p:nvPicPr>
        <p:blipFill>
          <a:blip r:embed="rId3" cstate="print"/>
          <a:stretch>
            <a:fillRect/>
          </a:stretch>
        </p:blipFill>
        <p:spPr>
          <a:xfrm>
            <a:off x="1447800" y="838200"/>
            <a:ext cx="6311234" cy="54864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1381</TotalTime>
  <Words>1114</Words>
  <Application>Microsoft Office PowerPoint</Application>
  <PresentationFormat>On-screen Show (4:3)</PresentationFormat>
  <Paragraphs>142</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Welcome!</vt:lpstr>
      <vt:lpstr>Recasting the Text</vt:lpstr>
      <vt:lpstr>Monday, July 18, 2011</vt:lpstr>
      <vt:lpstr>Journal Write</vt:lpstr>
      <vt:lpstr>Pair/Share</vt:lpstr>
      <vt:lpstr>Introduction to Found Poetry</vt:lpstr>
      <vt:lpstr>Student Examples from “Night”</vt:lpstr>
      <vt:lpstr>Slide 8</vt:lpstr>
      <vt:lpstr>Slide 9</vt:lpstr>
      <vt:lpstr>Choosing Words for Found Poetry</vt:lpstr>
      <vt:lpstr>Example Using Street Signs</vt:lpstr>
      <vt:lpstr>Slide 12</vt:lpstr>
      <vt:lpstr>Example Using Tana French’s novel  In the Woods:</vt:lpstr>
      <vt:lpstr>Slide 14</vt:lpstr>
      <vt:lpstr>Whole Class Poem</vt:lpstr>
      <vt:lpstr>  Whole Class Activity Part 2</vt:lpstr>
      <vt:lpstr>Whole Class Activity Part 3</vt:lpstr>
      <vt:lpstr>Small Groups</vt:lpstr>
      <vt:lpstr>Rationale</vt:lpstr>
      <vt:lpstr>CA Content Standards</vt:lpstr>
      <vt:lpstr>Common Core Standards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Kimb</dc:creator>
  <cp:lastModifiedBy>Kimb</cp:lastModifiedBy>
  <cp:revision>134</cp:revision>
  <dcterms:created xsi:type="dcterms:W3CDTF">2011-07-13T01:17:57Z</dcterms:created>
  <dcterms:modified xsi:type="dcterms:W3CDTF">2011-07-18T14:56:36Z</dcterms:modified>
</cp:coreProperties>
</file>